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1"/>
  </p:sldMasterIdLst>
  <p:sldIdLst>
    <p:sldId id="256" r:id="rId2"/>
    <p:sldId id="262" r:id="rId3"/>
    <p:sldId id="263" r:id="rId4"/>
    <p:sldId id="257" r:id="rId5"/>
    <p:sldId id="290" r:id="rId6"/>
    <p:sldId id="264" r:id="rId7"/>
    <p:sldId id="265" r:id="rId8"/>
    <p:sldId id="266" r:id="rId9"/>
    <p:sldId id="258" r:id="rId10"/>
    <p:sldId id="269" r:id="rId11"/>
    <p:sldId id="268" r:id="rId12"/>
    <p:sldId id="272" r:id="rId13"/>
    <p:sldId id="273" r:id="rId14"/>
    <p:sldId id="271" r:id="rId15"/>
    <p:sldId id="277" r:id="rId16"/>
    <p:sldId id="274" r:id="rId17"/>
    <p:sldId id="270" r:id="rId18"/>
    <p:sldId id="275" r:id="rId19"/>
    <p:sldId id="276" r:id="rId20"/>
    <p:sldId id="260" r:id="rId21"/>
    <p:sldId id="261" r:id="rId22"/>
    <p:sldId id="278" r:id="rId23"/>
    <p:sldId id="259" r:id="rId24"/>
    <p:sldId id="281" r:id="rId25"/>
    <p:sldId id="279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9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2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2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8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2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2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8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5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0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9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e.org/exams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janualinguae/latin" TargetMode="External"/><Relationship Id="rId2" Type="http://schemas.openxmlformats.org/officeDocument/2006/relationships/hyperlink" Target="http://www.keithmassey.com/lati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erspayteachers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estlatin.blogspot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0901" y="939801"/>
            <a:ext cx="9984596" cy="2844800"/>
          </a:xfrm>
        </p:spPr>
        <p:txBody>
          <a:bodyPr>
            <a:noAutofit/>
          </a:bodyPr>
          <a:lstStyle/>
          <a:p>
            <a:r>
              <a:rPr lang="hr-HR" sz="6000" b="1" i="1" dirty="0">
                <a:solidFill>
                  <a:schemeClr val="tx1"/>
                </a:solidFill>
              </a:rPr>
              <a:t>Kako motivirati </a:t>
            </a:r>
            <a:r>
              <a:rPr lang="hr-HR" sz="6000" dirty="0">
                <a:solidFill>
                  <a:schemeClr val="tx1"/>
                </a:solidFill>
              </a:rPr>
              <a:t/>
            </a:r>
            <a:br>
              <a:rPr lang="hr-HR" sz="6000" dirty="0">
                <a:solidFill>
                  <a:schemeClr val="tx1"/>
                </a:solidFill>
              </a:rPr>
            </a:br>
            <a:r>
              <a:rPr lang="hr-HR" sz="6000" b="1" i="1" dirty="0" smtClean="0">
                <a:solidFill>
                  <a:schemeClr val="tx1"/>
                </a:solidFill>
              </a:rPr>
              <a:t>nemotivirane </a:t>
            </a:r>
            <a:r>
              <a:rPr lang="hr-HR" sz="6000" b="1" i="1" dirty="0">
                <a:solidFill>
                  <a:schemeClr val="tx1"/>
                </a:solidFill>
              </a:rPr>
              <a:t>učenik</a:t>
            </a:r>
            <a:r>
              <a:rPr lang="en-US" sz="6000" b="1" i="1" dirty="0">
                <a:solidFill>
                  <a:schemeClr val="tx1"/>
                </a:solidFill>
              </a:rPr>
              <a:t>e? </a:t>
            </a:r>
            <a:endParaRPr lang="hr-HR" sz="60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50901" y="4203700"/>
            <a:ext cx="9984595" cy="1435100"/>
          </a:xfrm>
        </p:spPr>
        <p:txBody>
          <a:bodyPr>
            <a:noAutofit/>
          </a:bodyPr>
          <a:lstStyle/>
          <a:p>
            <a:r>
              <a:rPr lang="en-US" sz="4000" b="1" i="1" dirty="0" err="1">
                <a:solidFill>
                  <a:schemeClr val="tx1"/>
                </a:solidFill>
              </a:rPr>
              <a:t>Multimedija</a:t>
            </a:r>
            <a:r>
              <a:rPr lang="en-US" sz="4000" b="1" i="1" dirty="0">
                <a:solidFill>
                  <a:schemeClr val="tx1"/>
                </a:solidFill>
              </a:rPr>
              <a:t>, </a:t>
            </a:r>
            <a:r>
              <a:rPr lang="en-US" sz="4000" b="1" i="1" dirty="0" err="1">
                <a:solidFill>
                  <a:schemeClr val="tx1"/>
                </a:solidFill>
              </a:rPr>
              <a:t>mnemotehnika</a:t>
            </a:r>
            <a:r>
              <a:rPr lang="en-US" sz="4000" b="1" i="1" dirty="0">
                <a:solidFill>
                  <a:schemeClr val="tx1"/>
                </a:solidFill>
              </a:rPr>
              <a:t>,  </a:t>
            </a:r>
            <a:r>
              <a:rPr lang="en-US" sz="4000" b="1" i="1" dirty="0" err="1">
                <a:solidFill>
                  <a:schemeClr val="tx1"/>
                </a:solidFill>
              </a:rPr>
              <a:t>mentalne</a:t>
            </a:r>
            <a:r>
              <a:rPr lang="en-US" sz="4000" b="1" i="1" dirty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mape</a:t>
            </a:r>
            <a:endParaRPr lang="hr-HR" sz="4000" b="1" i="1" dirty="0" smtClean="0">
              <a:solidFill>
                <a:schemeClr val="tx1"/>
              </a:solidFill>
            </a:endParaRPr>
          </a:p>
          <a:p>
            <a:r>
              <a:rPr lang="hr-HR" sz="2400" b="1" i="1" dirty="0" smtClean="0">
                <a:solidFill>
                  <a:schemeClr val="tx1"/>
                </a:solidFill>
              </a:rPr>
              <a:t>Barbara </a:t>
            </a:r>
            <a:r>
              <a:rPr lang="hr-HR" sz="2400" b="1" i="1" dirty="0" err="1" smtClean="0">
                <a:solidFill>
                  <a:schemeClr val="tx1"/>
                </a:solidFill>
              </a:rPr>
              <a:t>Turin</a:t>
            </a:r>
            <a:r>
              <a:rPr lang="hr-HR" sz="2400" b="1" i="1" dirty="0" smtClean="0">
                <a:solidFill>
                  <a:schemeClr val="tx1"/>
                </a:solidFill>
              </a:rPr>
              <a:t>, prof.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853440" y="304801"/>
            <a:ext cx="99926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u="sng" dirty="0"/>
              <a:t>Kvizovi</a:t>
            </a:r>
            <a:r>
              <a:rPr lang="hr-HR" sz="3200" b="1" dirty="0"/>
              <a:t> bazirani na međunarodnim ispitima  - razumijevanje teksta, civilizacija, gramatika, vokabular </a:t>
            </a:r>
            <a:r>
              <a:rPr lang="hr-HR" sz="3200" b="1" dirty="0" smtClean="0"/>
              <a:t>(</a:t>
            </a:r>
            <a:r>
              <a:rPr lang="hr-HR" sz="3200" b="1" dirty="0" err="1" smtClean="0"/>
              <a:t>Eccl</a:t>
            </a:r>
            <a:r>
              <a:rPr lang="hr-HR" sz="3200" b="1" dirty="0"/>
              <a:t>, N</a:t>
            </a:r>
            <a:r>
              <a:rPr lang="hr-HR" sz="3200" b="1" dirty="0" smtClean="0"/>
              <a:t>ational </a:t>
            </a:r>
            <a:r>
              <a:rPr lang="hr-HR" sz="3200" b="1" dirty="0" err="1"/>
              <a:t>latin</a:t>
            </a:r>
            <a:r>
              <a:rPr lang="hr-HR" sz="3200" b="1" dirty="0"/>
              <a:t> </a:t>
            </a:r>
            <a:r>
              <a:rPr lang="hr-HR" sz="3200" b="1" dirty="0" err="1" smtClean="0"/>
              <a:t>exam</a:t>
            </a:r>
            <a:r>
              <a:rPr lang="hr-HR" sz="3200" b="1" dirty="0"/>
              <a:t> - </a:t>
            </a:r>
            <a:r>
              <a:rPr lang="hr-HR" sz="3200" b="1" dirty="0">
                <a:hlinkClick r:id="rId2"/>
              </a:rPr>
              <a:t>http://</a:t>
            </a:r>
            <a:r>
              <a:rPr lang="hr-HR" sz="3200" b="1" dirty="0" smtClean="0">
                <a:hlinkClick r:id="rId2"/>
              </a:rPr>
              <a:t>www.nle.org/exams.html</a:t>
            </a:r>
            <a:r>
              <a:rPr lang="hr-HR" sz="3200" b="1" dirty="0" smtClean="0"/>
              <a:t>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 smtClean="0"/>
              <a:t>prednosti NLE – velika baza ispita, više razina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p</a:t>
            </a:r>
            <a:r>
              <a:rPr lang="hr-HR" sz="3200" b="1" dirty="0" smtClean="0"/>
              <a:t>rednost ECCL – naši učenici mogu sudjelovati besplatno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 smtClean="0"/>
              <a:t>natjecanje </a:t>
            </a:r>
            <a:r>
              <a:rPr lang="hr-HR" sz="3200" b="1" dirty="0"/>
              <a:t>među grupama (tri reda – tri grupe, nagrada za one s najboljim rezultatom)</a:t>
            </a:r>
          </a:p>
        </p:txBody>
      </p:sp>
    </p:spTree>
    <p:extLst>
      <p:ext uri="{BB962C8B-B14F-4D97-AF65-F5344CB8AC3E}">
        <p14:creationId xmlns:p14="http://schemas.microsoft.com/office/powerpoint/2010/main" val="41681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274320" y="457200"/>
            <a:ext cx="6019800" cy="5403850"/>
          </a:xfrm>
        </p:spPr>
        <p:txBody>
          <a:bodyPr>
            <a:noAutofit/>
          </a:bodyPr>
          <a:lstStyle/>
          <a:p>
            <a:r>
              <a:rPr lang="hr-HR" sz="3200" b="1" u="sng" dirty="0">
                <a:solidFill>
                  <a:schemeClr val="tx1"/>
                </a:solidFill>
              </a:rPr>
              <a:t>Vicevi/izreke humorističan prikaz </a:t>
            </a:r>
            <a:r>
              <a:rPr lang="hr-HR" sz="3200" b="1" dirty="0">
                <a:solidFill>
                  <a:schemeClr val="tx1"/>
                </a:solidFill>
              </a:rPr>
              <a:t>– isječci (grupni rad/rad u paru – prevođenje s latinskog na hrvatski ili obrnuto)</a:t>
            </a:r>
          </a:p>
          <a:p>
            <a:pPr marL="0" indent="0">
              <a:buNone/>
            </a:pPr>
            <a:endParaRPr lang="hr-HR" sz="3200" b="1" dirty="0">
              <a:solidFill>
                <a:schemeClr val="tx1"/>
              </a:solidFill>
            </a:endParaRPr>
          </a:p>
          <a:p>
            <a:endParaRPr lang="hr-HR" sz="3200" b="1" dirty="0">
              <a:solidFill>
                <a:schemeClr val="tx1"/>
              </a:solidFill>
            </a:endParaRP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0" y="676275"/>
            <a:ext cx="5623560" cy="5800725"/>
          </a:xfrm>
        </p:spPr>
      </p:pic>
    </p:spTree>
    <p:extLst>
      <p:ext uri="{BB962C8B-B14F-4D97-AF65-F5344CB8AC3E}">
        <p14:creationId xmlns:p14="http://schemas.microsoft.com/office/powerpoint/2010/main" val="36226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901700"/>
            <a:ext cx="6128808" cy="476250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495300"/>
            <a:ext cx="5537199" cy="5346700"/>
          </a:xfrm>
        </p:spPr>
      </p:pic>
    </p:spTree>
    <p:extLst>
      <p:ext uri="{BB962C8B-B14F-4D97-AF65-F5344CB8AC3E}">
        <p14:creationId xmlns:p14="http://schemas.microsoft.com/office/powerpoint/2010/main" val="9875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1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87680" y="289560"/>
            <a:ext cx="11399520" cy="6156960"/>
          </a:xfrm>
        </p:spPr>
        <p:txBody>
          <a:bodyPr/>
          <a:lstStyle/>
          <a:p>
            <a:r>
              <a:rPr lang="hr-HR" sz="3200" b="1" u="sng" dirty="0">
                <a:solidFill>
                  <a:schemeClr val="tx1"/>
                </a:solidFill>
              </a:rPr>
              <a:t>Igra parova </a:t>
            </a:r>
            <a:endParaRPr lang="hr-HR" sz="32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3200" b="1" dirty="0" smtClean="0">
                <a:solidFill>
                  <a:schemeClr val="tx1"/>
                </a:solidFill>
              </a:rPr>
              <a:t>– </a:t>
            </a:r>
            <a:r>
              <a:rPr lang="hr-HR" sz="3200" b="1" dirty="0" err="1">
                <a:solidFill>
                  <a:schemeClr val="tx1"/>
                </a:solidFill>
              </a:rPr>
              <a:t>flash</a:t>
            </a:r>
            <a:r>
              <a:rPr lang="hr-HR" sz="3200" b="1" dirty="0">
                <a:solidFill>
                  <a:schemeClr val="tx1"/>
                </a:solidFill>
              </a:rPr>
              <a:t> </a:t>
            </a:r>
            <a:r>
              <a:rPr lang="hr-HR" sz="3200" b="1" dirty="0" err="1" smtClean="0">
                <a:solidFill>
                  <a:schemeClr val="tx1"/>
                </a:solidFill>
              </a:rPr>
              <a:t>cards</a:t>
            </a:r>
            <a:r>
              <a:rPr lang="hr-HR" sz="3200" b="1" dirty="0" smtClean="0">
                <a:solidFill>
                  <a:schemeClr val="tx1"/>
                </a:solidFill>
              </a:rPr>
              <a:t> – povezivanje pitanja i odgovora </a:t>
            </a:r>
            <a:r>
              <a:rPr lang="hr-HR" sz="3200" b="1" dirty="0">
                <a:solidFill>
                  <a:schemeClr val="tx1"/>
                </a:solidFill>
              </a:rPr>
              <a:t>(</a:t>
            </a:r>
            <a:r>
              <a:rPr lang="hr-HR" sz="3200" b="1" dirty="0" smtClean="0">
                <a:solidFill>
                  <a:schemeClr val="tx1"/>
                </a:solidFill>
              </a:rPr>
              <a:t>medicinari)</a:t>
            </a:r>
          </a:p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</a:rPr>
              <a:t>– </a:t>
            </a:r>
            <a:r>
              <a:rPr lang="hr-HR" sz="3200" b="1" dirty="0" smtClean="0">
                <a:solidFill>
                  <a:schemeClr val="tx1"/>
                </a:solidFill>
              </a:rPr>
              <a:t>povezivanje </a:t>
            </a:r>
            <a:r>
              <a:rPr lang="hr-HR" sz="3200" b="1" dirty="0">
                <a:solidFill>
                  <a:schemeClr val="tx1"/>
                </a:solidFill>
              </a:rPr>
              <a:t>riječi latinskog i engleskog/talijanskog/hrvatskog (etimologija) (rad u paru ili grupi)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10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629400"/>
          </a:xfrm>
        </p:spPr>
      </p:pic>
    </p:spTree>
    <p:extLst>
      <p:ext uri="{BB962C8B-B14F-4D97-AF65-F5344CB8AC3E}">
        <p14:creationId xmlns:p14="http://schemas.microsoft.com/office/powerpoint/2010/main" val="24424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3132163"/>
              </p:ext>
            </p:extLst>
          </p:nvPr>
        </p:nvGraphicFramePr>
        <p:xfrm>
          <a:off x="0" y="0"/>
          <a:ext cx="12191999" cy="69094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6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September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>
                          <a:effectLst/>
                        </a:rPr>
                        <a:t> 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effectLst/>
                        </a:rPr>
                        <a:t>Augustus</a:t>
                      </a:r>
                      <a:endParaRPr lang="hr-H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October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effectLst/>
                        </a:rPr>
                        <a:t>aperio</a:t>
                      </a:r>
                      <a:endParaRPr lang="hr-H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November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effectLst/>
                        </a:rPr>
                        <a:t>decem 10</a:t>
                      </a:r>
                      <a:endParaRPr lang="hr-H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December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dictio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>
                          <a:effectLst/>
                        </a:rPr>
                        <a:t>June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familia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 smtClean="0">
                          <a:effectLst/>
                        </a:rPr>
                        <a:t>July</a:t>
                      </a:r>
                      <a:endParaRPr lang="hr-HR" sz="2800" b="1" dirty="0" smtClean="0">
                        <a:effectLst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Janus</a:t>
                      </a:r>
                      <a:r>
                        <a:rPr lang="hr-HR" sz="2800" b="1" dirty="0">
                          <a:effectLst/>
                        </a:rPr>
                        <a:t> (bog ulaza i izlaza)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effectLst/>
                        </a:rPr>
                        <a:t>May</a:t>
                      </a:r>
                      <a:endParaRPr lang="hr-H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liber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effectLst/>
                        </a:rPr>
                        <a:t>March</a:t>
                      </a:r>
                      <a:endParaRPr lang="hr-H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>
                          <a:effectLst/>
                        </a:rPr>
                        <a:t>Mars (bog rata)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effectLst/>
                        </a:rPr>
                        <a:t>mother</a:t>
                      </a:r>
                      <a:endParaRPr lang="hr-H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novem</a:t>
                      </a:r>
                      <a:r>
                        <a:rPr lang="hr-HR" sz="2800" b="1" dirty="0">
                          <a:effectLst/>
                        </a:rPr>
                        <a:t> 9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effectLst/>
                        </a:rPr>
                        <a:t>Library</a:t>
                      </a:r>
                      <a:endParaRPr lang="hr-H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Maia</a:t>
                      </a:r>
                      <a:r>
                        <a:rPr lang="hr-HR" sz="2800" b="1" dirty="0">
                          <a:effectLst/>
                        </a:rPr>
                        <a:t> (božica proljeća)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January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Julius</a:t>
                      </a:r>
                      <a:r>
                        <a:rPr lang="hr-HR" sz="2800" b="1" dirty="0">
                          <a:effectLst/>
                        </a:rPr>
                        <a:t> </a:t>
                      </a:r>
                      <a:r>
                        <a:rPr lang="hr-HR" sz="2800" b="1" dirty="0" err="1">
                          <a:effectLst/>
                        </a:rPr>
                        <a:t>Caesar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effectLst/>
                        </a:rPr>
                        <a:t>family</a:t>
                      </a:r>
                      <a:endParaRPr lang="hr-H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Juno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effectLst/>
                        </a:rPr>
                        <a:t>dictionary</a:t>
                      </a:r>
                      <a:endParaRPr lang="hr-H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septem</a:t>
                      </a:r>
                      <a:r>
                        <a:rPr lang="hr-HR" sz="2800" b="1" dirty="0">
                          <a:effectLst/>
                        </a:rPr>
                        <a:t> 7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effectLst/>
                        </a:rPr>
                        <a:t>August</a:t>
                      </a:r>
                      <a:endParaRPr lang="hr-H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err="1">
                          <a:effectLst/>
                        </a:rPr>
                        <a:t>octo</a:t>
                      </a:r>
                      <a:r>
                        <a:rPr lang="hr-HR" sz="2800" b="1" dirty="0">
                          <a:effectLst/>
                        </a:rPr>
                        <a:t>  8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>
                          <a:effectLst/>
                        </a:rPr>
                        <a:t>April</a:t>
                      </a:r>
                      <a:endParaRPr lang="hr-H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>
                          <a:effectLst/>
                        </a:rPr>
                        <a:t>mater</a:t>
                      </a:r>
                      <a:endParaRPr lang="hr-H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47" marR="5164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1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09600" y="274320"/>
            <a:ext cx="10896600" cy="6096000"/>
          </a:xfrm>
        </p:spPr>
        <p:txBody>
          <a:bodyPr/>
          <a:lstStyle/>
          <a:p>
            <a:r>
              <a:rPr lang="hr-HR" sz="3600" b="1" u="sng" dirty="0">
                <a:solidFill>
                  <a:schemeClr val="tx1"/>
                </a:solidFill>
              </a:rPr>
              <a:t>Igra stvaranja riječi </a:t>
            </a:r>
            <a:r>
              <a:rPr lang="hr-HR" sz="3600" b="1" dirty="0" smtClean="0">
                <a:solidFill>
                  <a:schemeClr val="tx1"/>
                </a:solidFill>
              </a:rPr>
              <a:t>( imena oblaka)</a:t>
            </a:r>
            <a:endParaRPr lang="hr-HR" sz="3600" b="1" dirty="0">
              <a:solidFill>
                <a:schemeClr val="tx1"/>
              </a:solidFill>
            </a:endParaRPr>
          </a:p>
          <a:p>
            <a:r>
              <a:rPr lang="hr-HR" sz="3600" b="1" u="sng" dirty="0">
                <a:solidFill>
                  <a:schemeClr val="tx1"/>
                </a:solidFill>
              </a:rPr>
              <a:t>Slijepe </a:t>
            </a:r>
            <a:r>
              <a:rPr lang="hr-HR" sz="3600" b="1" u="sng" dirty="0" smtClean="0">
                <a:solidFill>
                  <a:schemeClr val="tx1"/>
                </a:solidFill>
              </a:rPr>
              <a:t>karte </a:t>
            </a:r>
            <a:r>
              <a:rPr lang="hr-HR" sz="3600" b="1" dirty="0" smtClean="0">
                <a:solidFill>
                  <a:schemeClr val="tx1"/>
                </a:solidFill>
              </a:rPr>
              <a:t>(karta o putovanju Odiseja, </a:t>
            </a:r>
            <a:r>
              <a:rPr lang="hr-HR" sz="3600" b="1" dirty="0" err="1" smtClean="0">
                <a:solidFill>
                  <a:schemeClr val="tx1"/>
                </a:solidFill>
              </a:rPr>
              <a:t>Jazona</a:t>
            </a:r>
            <a:r>
              <a:rPr lang="hr-HR" sz="3600" b="1" dirty="0" smtClean="0">
                <a:solidFill>
                  <a:schemeClr val="tx1"/>
                </a:solidFill>
              </a:rPr>
              <a:t> ili Eneje)</a:t>
            </a:r>
            <a:endParaRPr lang="hr-HR" sz="3600" b="1" dirty="0">
              <a:solidFill>
                <a:schemeClr val="tx1"/>
              </a:solidFill>
            </a:endParaRPr>
          </a:p>
          <a:p>
            <a:r>
              <a:rPr lang="hr-HR" sz="3600" b="1" u="sng" dirty="0" err="1" smtClean="0">
                <a:solidFill>
                  <a:schemeClr val="tx1"/>
                </a:solidFill>
              </a:rPr>
              <a:t>Microteaching</a:t>
            </a:r>
            <a:r>
              <a:rPr lang="hr-HR" sz="3600" b="1" dirty="0" smtClean="0">
                <a:solidFill>
                  <a:schemeClr val="tx1"/>
                </a:solidFill>
              </a:rPr>
              <a:t> (zadati učenicima zadatak – objasniti grupi učenika gradivo – zadati točno vrijeme!)</a:t>
            </a:r>
            <a:endParaRPr lang="hr-HR" sz="3600" b="1" dirty="0">
              <a:solidFill>
                <a:schemeClr val="tx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17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-88900"/>
            <a:ext cx="7746999" cy="6832600"/>
          </a:xfrm>
        </p:spPr>
      </p:pic>
    </p:spTree>
    <p:extLst>
      <p:ext uri="{BB962C8B-B14F-4D97-AF65-F5344CB8AC3E}">
        <p14:creationId xmlns:p14="http://schemas.microsoft.com/office/powerpoint/2010/main" val="30480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box_content_img" descr="http://www.pazinski-kolegij.hr/images/stories/povijest_1.r./rimsko_carstvo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99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3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1445175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Cilj: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5000" y="1866900"/>
            <a:ext cx="10211073" cy="3991898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Iznijeti različite aktivnosti, materijale i sugestije pomoću kojih se mogu motivirati nemotivirani učenici za učenje klasičnih jezika</a:t>
            </a:r>
            <a:endParaRPr lang="hr-H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"/>
            <a:ext cx="9500151" cy="777240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Mnemotehnike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777241"/>
            <a:ext cx="11277600" cy="5801359"/>
          </a:xfrm>
        </p:spPr>
        <p:txBody>
          <a:bodyPr>
            <a:noAutofit/>
          </a:bodyPr>
          <a:lstStyle/>
          <a:p>
            <a:r>
              <a:rPr lang="hr-HR" sz="3200" b="1" dirty="0">
                <a:solidFill>
                  <a:schemeClr val="tx1"/>
                </a:solidFill>
              </a:rPr>
              <a:t>Mnemotehnike </a:t>
            </a:r>
            <a:r>
              <a:rPr lang="hr-HR" sz="3200" b="1" dirty="0" smtClean="0">
                <a:solidFill>
                  <a:schemeClr val="tx1"/>
                </a:solidFill>
              </a:rPr>
              <a:t>-mentalne </a:t>
            </a:r>
            <a:r>
              <a:rPr lang="hr-HR" sz="3200" b="1" dirty="0">
                <a:solidFill>
                  <a:schemeClr val="tx1"/>
                </a:solidFill>
              </a:rPr>
              <a:t>strategije za poboljšavanje pamćenja imaju svrhu olakšati usvajanje informacija koje bismo inače </a:t>
            </a:r>
            <a:r>
              <a:rPr lang="hr-HR" sz="3200" b="1" dirty="0" smtClean="0">
                <a:solidFill>
                  <a:schemeClr val="tx1"/>
                </a:solidFill>
              </a:rPr>
              <a:t>zaboravili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Vrste: </a:t>
            </a:r>
          </a:p>
          <a:p>
            <a:pPr marL="0" indent="0">
              <a:buNone/>
            </a:pPr>
            <a:r>
              <a:rPr lang="hr-HR" sz="3200" b="1" dirty="0" smtClean="0">
                <a:solidFill>
                  <a:schemeClr val="tx1"/>
                </a:solidFill>
              </a:rPr>
              <a:t>1.)</a:t>
            </a:r>
            <a:r>
              <a:rPr lang="hr-HR" sz="3200" b="1" u="sng" dirty="0" smtClean="0">
                <a:solidFill>
                  <a:schemeClr val="tx1"/>
                </a:solidFill>
              </a:rPr>
              <a:t>verbalne</a:t>
            </a:r>
            <a:r>
              <a:rPr lang="hr-HR" sz="3200" b="1" dirty="0" smtClean="0">
                <a:solidFill>
                  <a:schemeClr val="tx1"/>
                </a:solidFill>
              </a:rPr>
              <a:t>(skraćivanje, elaborirano skraćivanje, rime)</a:t>
            </a:r>
          </a:p>
          <a:p>
            <a:pPr marL="0" indent="0">
              <a:buNone/>
            </a:pPr>
            <a:r>
              <a:rPr lang="hr-HR" sz="3200" b="1" dirty="0" smtClean="0">
                <a:solidFill>
                  <a:schemeClr val="tx1"/>
                </a:solidFill>
              </a:rPr>
              <a:t>2.) </a:t>
            </a:r>
            <a:r>
              <a:rPr lang="hr-HR" sz="3200" b="1" u="sng" dirty="0" smtClean="0">
                <a:solidFill>
                  <a:schemeClr val="tx1"/>
                </a:solidFill>
              </a:rPr>
              <a:t>vizualne</a:t>
            </a:r>
            <a:r>
              <a:rPr lang="hr-HR" sz="3200" b="1" dirty="0" smtClean="0">
                <a:solidFill>
                  <a:schemeClr val="tx1"/>
                </a:solidFill>
              </a:rPr>
              <a:t> (metoda mjesta, metoda prostornog uređenja stranica, bizarno predočavanje)</a:t>
            </a:r>
          </a:p>
          <a:p>
            <a:pPr marL="0" indent="0">
              <a:buNone/>
            </a:pPr>
            <a:r>
              <a:rPr lang="hr-HR" sz="3200" b="1" dirty="0" smtClean="0">
                <a:solidFill>
                  <a:schemeClr val="tx1"/>
                </a:solidFill>
              </a:rPr>
              <a:t>3.) </a:t>
            </a:r>
            <a:r>
              <a:rPr lang="hr-HR" sz="3200" b="1" u="sng" dirty="0" smtClean="0">
                <a:solidFill>
                  <a:schemeClr val="tx1"/>
                </a:solidFill>
              </a:rPr>
              <a:t>mješovite</a:t>
            </a:r>
            <a:r>
              <a:rPr lang="hr-HR" sz="3200" b="1" dirty="0" smtClean="0">
                <a:solidFill>
                  <a:schemeClr val="tx1"/>
                </a:solidFill>
              </a:rPr>
              <a:t> (mentalne mape)</a:t>
            </a:r>
          </a:p>
        </p:txBody>
      </p:sp>
    </p:spTree>
    <p:extLst>
      <p:ext uri="{BB962C8B-B14F-4D97-AF65-F5344CB8AC3E}">
        <p14:creationId xmlns:p14="http://schemas.microsoft.com/office/powerpoint/2010/main" val="29179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87680" y="0"/>
            <a:ext cx="985012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600" b="1" u="sng" dirty="0">
                <a:solidFill>
                  <a:schemeClr val="tx1"/>
                </a:solidFill>
              </a:rPr>
              <a:t>Civilizacija</a:t>
            </a:r>
            <a:r>
              <a:rPr lang="hr-HR" sz="3600" b="1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1"/>
                </a:solidFill>
              </a:rPr>
              <a:t>- </a:t>
            </a:r>
            <a:r>
              <a:rPr lang="hr-HR" sz="3600" b="1" dirty="0" smtClean="0">
                <a:solidFill>
                  <a:schemeClr val="accent6">
                    <a:lumMod val="50000"/>
                  </a:schemeClr>
                </a:solidFill>
              </a:rPr>
              <a:t>TUMPECCET</a:t>
            </a:r>
            <a:r>
              <a:rPr lang="hr-HR" sz="3600" b="1" dirty="0" smtClean="0">
                <a:solidFill>
                  <a:schemeClr val="tx1"/>
                </a:solidFill>
              </a:rPr>
              <a:t> (muze)</a:t>
            </a:r>
          </a:p>
          <a:p>
            <a:pPr>
              <a:buFontTx/>
              <a:buChar char="-"/>
            </a:pPr>
            <a:r>
              <a:rPr lang="hr-HR" sz="3600" b="1" dirty="0" err="1" smtClean="0">
                <a:solidFill>
                  <a:srgbClr val="FF0000"/>
                </a:solidFill>
              </a:rPr>
              <a:t>C</a:t>
            </a:r>
            <a:r>
              <a:rPr lang="hr-HR" sz="3600" b="1" dirty="0" err="1" smtClean="0">
                <a:solidFill>
                  <a:schemeClr val="tx1"/>
                </a:solidFill>
              </a:rPr>
              <a:t>an</a:t>
            </a:r>
            <a:r>
              <a:rPr lang="hr-HR" sz="3600" b="1" dirty="0" smtClean="0">
                <a:solidFill>
                  <a:schemeClr val="tx1"/>
                </a:solidFill>
              </a:rPr>
              <a:t> </a:t>
            </a:r>
            <a:r>
              <a:rPr lang="hr-HR" sz="3600" b="1" dirty="0">
                <a:solidFill>
                  <a:srgbClr val="FF0000"/>
                </a:solidFill>
              </a:rPr>
              <a:t>Q</a:t>
            </a:r>
            <a:r>
              <a:rPr lang="hr-HR" sz="3600" b="1" dirty="0">
                <a:solidFill>
                  <a:schemeClr val="tx1"/>
                </a:solidFill>
              </a:rPr>
              <a:t>ueen </a:t>
            </a:r>
            <a:r>
              <a:rPr lang="hr-HR" sz="3600" b="1" dirty="0">
                <a:solidFill>
                  <a:srgbClr val="FF0000"/>
                </a:solidFill>
              </a:rPr>
              <a:t>V</a:t>
            </a:r>
            <a:r>
              <a:rPr lang="hr-HR" sz="3600" b="1" dirty="0">
                <a:solidFill>
                  <a:schemeClr val="tx1"/>
                </a:solidFill>
              </a:rPr>
              <a:t>ictoria </a:t>
            </a:r>
            <a:r>
              <a:rPr lang="hr-HR" sz="3600" b="1" dirty="0" err="1">
                <a:solidFill>
                  <a:srgbClr val="FF0000"/>
                </a:solidFill>
              </a:rPr>
              <a:t>e</a:t>
            </a:r>
            <a:r>
              <a:rPr lang="hr-HR" sz="3600" b="1" dirty="0" err="1">
                <a:solidFill>
                  <a:schemeClr val="tx1"/>
                </a:solidFill>
              </a:rPr>
              <a:t>at</a:t>
            </a:r>
            <a:r>
              <a:rPr lang="hr-HR" sz="3600" b="1" dirty="0">
                <a:solidFill>
                  <a:schemeClr val="tx1"/>
                </a:solidFill>
              </a:rPr>
              <a:t> </a:t>
            </a:r>
            <a:r>
              <a:rPr lang="hr-HR" sz="3600" b="1" dirty="0" err="1">
                <a:solidFill>
                  <a:srgbClr val="FF0000"/>
                </a:solidFill>
              </a:rPr>
              <a:t>c</a:t>
            </a:r>
            <a:r>
              <a:rPr lang="hr-HR" sz="3600" b="1" dirty="0" err="1">
                <a:solidFill>
                  <a:schemeClr val="tx1"/>
                </a:solidFill>
              </a:rPr>
              <a:t>old</a:t>
            </a:r>
            <a:r>
              <a:rPr lang="hr-HR" sz="3600" b="1" dirty="0">
                <a:solidFill>
                  <a:schemeClr val="tx1"/>
                </a:solidFill>
              </a:rPr>
              <a:t> </a:t>
            </a:r>
            <a:r>
              <a:rPr lang="hr-HR" sz="3600" b="1" dirty="0" err="1">
                <a:solidFill>
                  <a:srgbClr val="FF0000"/>
                </a:solidFill>
              </a:rPr>
              <a:t>a</a:t>
            </a:r>
            <a:r>
              <a:rPr lang="hr-HR" sz="3600" b="1" dirty="0" err="1">
                <a:solidFill>
                  <a:schemeClr val="tx1"/>
                </a:solidFill>
              </a:rPr>
              <a:t>pple</a:t>
            </a:r>
            <a:r>
              <a:rPr lang="hr-HR" sz="3600" b="1" dirty="0">
                <a:solidFill>
                  <a:schemeClr val="tx1"/>
                </a:solidFill>
              </a:rPr>
              <a:t> </a:t>
            </a:r>
            <a:r>
              <a:rPr lang="hr-HR" sz="3600" b="1" dirty="0" err="1">
                <a:solidFill>
                  <a:srgbClr val="FF0000"/>
                </a:solidFill>
              </a:rPr>
              <a:t>p</a:t>
            </a:r>
            <a:r>
              <a:rPr lang="hr-HR" sz="3600" b="1" dirty="0" err="1">
                <a:solidFill>
                  <a:schemeClr val="tx1"/>
                </a:solidFill>
              </a:rPr>
              <a:t>ie</a:t>
            </a:r>
            <a:r>
              <a:rPr lang="hr-HR" sz="3600" b="1" dirty="0" smtClean="0">
                <a:solidFill>
                  <a:schemeClr val="tx1"/>
                </a:solidFill>
              </a:rPr>
              <a:t>?  </a:t>
            </a:r>
          </a:p>
          <a:p>
            <a:pPr>
              <a:buFontTx/>
              <a:buChar char="-"/>
            </a:pPr>
            <a:r>
              <a:rPr lang="hr-HR" sz="3600" b="1" dirty="0" smtClean="0">
                <a:solidFill>
                  <a:schemeClr val="tx1"/>
                </a:solidFill>
              </a:rPr>
              <a:t>brežuljci-</a:t>
            </a:r>
            <a:r>
              <a:rPr lang="hr-HR" sz="3600" b="1" i="1" dirty="0" err="1" smtClean="0">
                <a:solidFill>
                  <a:schemeClr val="tx1"/>
                </a:solidFill>
              </a:rPr>
              <a:t>Capitolium</a:t>
            </a:r>
            <a:r>
              <a:rPr lang="hr-HR" sz="3600" b="1" i="1" dirty="0" smtClean="0">
                <a:solidFill>
                  <a:schemeClr val="tx1"/>
                </a:solidFill>
              </a:rPr>
              <a:t>, </a:t>
            </a:r>
            <a:r>
              <a:rPr lang="hr-HR" sz="3600" b="1" i="1" dirty="0" err="1" smtClean="0">
                <a:solidFill>
                  <a:schemeClr val="tx1"/>
                </a:solidFill>
              </a:rPr>
              <a:t>Quirinalis</a:t>
            </a:r>
            <a:r>
              <a:rPr lang="hr-HR" sz="3600" b="1" i="1" dirty="0" smtClean="0">
                <a:solidFill>
                  <a:schemeClr val="tx1"/>
                </a:solidFill>
              </a:rPr>
              <a:t>, </a:t>
            </a:r>
            <a:r>
              <a:rPr lang="hr-HR" sz="3600" b="1" i="1" dirty="0" err="1" smtClean="0">
                <a:solidFill>
                  <a:schemeClr val="tx1"/>
                </a:solidFill>
              </a:rPr>
              <a:t>Viminalis</a:t>
            </a:r>
            <a:r>
              <a:rPr lang="hr-HR" sz="3600" b="1" i="1" dirty="0" smtClean="0">
                <a:solidFill>
                  <a:schemeClr val="tx1"/>
                </a:solidFill>
              </a:rPr>
              <a:t>, </a:t>
            </a:r>
            <a:r>
              <a:rPr lang="hr-HR" sz="3600" b="1" i="1" dirty="0" err="1" smtClean="0">
                <a:solidFill>
                  <a:schemeClr val="tx1"/>
                </a:solidFill>
              </a:rPr>
              <a:t>Esquilinum</a:t>
            </a:r>
            <a:r>
              <a:rPr lang="hr-HR" sz="3600" b="1" i="1" dirty="0" smtClean="0">
                <a:solidFill>
                  <a:schemeClr val="tx1"/>
                </a:solidFill>
              </a:rPr>
              <a:t>, </a:t>
            </a:r>
            <a:r>
              <a:rPr lang="hr-HR" sz="3600" b="1" i="1" dirty="0" err="1" smtClean="0">
                <a:solidFill>
                  <a:schemeClr val="tx1"/>
                </a:solidFill>
              </a:rPr>
              <a:t>Celium</a:t>
            </a:r>
            <a:r>
              <a:rPr lang="hr-HR" sz="3600" b="1" i="1" dirty="0" smtClean="0">
                <a:solidFill>
                  <a:schemeClr val="tx1"/>
                </a:solidFill>
              </a:rPr>
              <a:t>, </a:t>
            </a:r>
            <a:r>
              <a:rPr lang="hr-HR" sz="3600" b="1" i="1" dirty="0" err="1" smtClean="0">
                <a:solidFill>
                  <a:schemeClr val="tx1"/>
                </a:solidFill>
              </a:rPr>
              <a:t>Aventinum</a:t>
            </a:r>
            <a:r>
              <a:rPr lang="hr-HR" sz="3600" b="1" i="1" dirty="0" smtClean="0">
                <a:solidFill>
                  <a:schemeClr val="tx1"/>
                </a:solidFill>
              </a:rPr>
              <a:t>, </a:t>
            </a:r>
            <a:r>
              <a:rPr lang="hr-HR" sz="3600" b="1" i="1" dirty="0" err="1" smtClean="0">
                <a:solidFill>
                  <a:schemeClr val="tx1"/>
                </a:solidFill>
              </a:rPr>
              <a:t>Palatinum</a:t>
            </a:r>
            <a:endParaRPr lang="hr-HR" sz="3600" b="1" i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hr-HR" sz="3600" b="1" dirty="0" smtClean="0">
                <a:solidFill>
                  <a:schemeClr val="tx1"/>
                </a:solidFill>
              </a:rPr>
              <a:t>7</a:t>
            </a:r>
            <a:r>
              <a:rPr lang="hr-HR" sz="3600" b="1" dirty="0">
                <a:solidFill>
                  <a:schemeClr val="tx1"/>
                </a:solidFill>
              </a:rPr>
              <a:t>(-2</a:t>
            </a:r>
            <a:r>
              <a:rPr lang="hr-HR" sz="3600" b="1" dirty="0" smtClean="0">
                <a:solidFill>
                  <a:schemeClr val="tx1"/>
                </a:solidFill>
              </a:rPr>
              <a:t>)(-</a:t>
            </a:r>
            <a:r>
              <a:rPr lang="hr-HR" sz="3600" b="1" dirty="0">
                <a:solidFill>
                  <a:schemeClr val="tx1"/>
                </a:solidFill>
              </a:rPr>
              <a:t>2</a:t>
            </a:r>
            <a:r>
              <a:rPr lang="hr-HR" sz="3600" b="1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hr-HR" sz="3600" b="1" dirty="0" smtClean="0">
                <a:solidFill>
                  <a:schemeClr val="tx1"/>
                </a:solidFill>
              </a:rPr>
              <a:t> 753.g.pr.Kr. - osnivanje </a:t>
            </a:r>
            <a:r>
              <a:rPr lang="hr-HR" sz="3600" b="1" dirty="0">
                <a:solidFill>
                  <a:schemeClr val="tx1"/>
                </a:solidFill>
              </a:rPr>
              <a:t>grada </a:t>
            </a:r>
            <a:r>
              <a:rPr lang="hr-HR" sz="3600" b="1" dirty="0" smtClean="0">
                <a:solidFill>
                  <a:schemeClr val="tx1"/>
                </a:solidFill>
              </a:rPr>
              <a:t>Rima</a:t>
            </a:r>
          </a:p>
          <a:p>
            <a:pPr>
              <a:buFontTx/>
              <a:buChar char="-"/>
            </a:pPr>
            <a:r>
              <a:rPr lang="hr-HR" sz="3600" b="1" dirty="0" smtClean="0">
                <a:solidFill>
                  <a:srgbClr val="FF0000"/>
                </a:solidFill>
              </a:rPr>
              <a:t>T</a:t>
            </a:r>
            <a:r>
              <a:rPr lang="hr-HR" sz="3600" b="1" dirty="0" smtClean="0">
                <a:solidFill>
                  <a:schemeClr val="tx1"/>
                </a:solidFill>
              </a:rPr>
              <a:t>ko </a:t>
            </a:r>
            <a:r>
              <a:rPr lang="hr-HR" sz="3600" b="1" dirty="0" smtClean="0">
                <a:solidFill>
                  <a:srgbClr val="FF0000"/>
                </a:solidFill>
              </a:rPr>
              <a:t>k</a:t>
            </a:r>
            <a:r>
              <a:rPr lang="hr-HR" sz="3600" b="1" dirty="0" smtClean="0">
                <a:solidFill>
                  <a:schemeClr val="tx1"/>
                </a:solidFill>
              </a:rPr>
              <a:t>aže </a:t>
            </a:r>
            <a:r>
              <a:rPr lang="hr-HR" sz="3600" b="1" dirty="0" smtClean="0">
                <a:solidFill>
                  <a:srgbClr val="FF0000"/>
                </a:solidFill>
              </a:rPr>
              <a:t>k</a:t>
            </a:r>
            <a:r>
              <a:rPr lang="hr-HR" sz="3600" b="1" dirty="0" smtClean="0">
                <a:solidFill>
                  <a:schemeClr val="tx1"/>
                </a:solidFill>
              </a:rPr>
              <a:t>launu </a:t>
            </a:r>
            <a:r>
              <a:rPr lang="hr-HR" sz="3600" b="1" dirty="0" smtClean="0">
                <a:solidFill>
                  <a:srgbClr val="FF0000"/>
                </a:solidFill>
              </a:rPr>
              <a:t>n</a:t>
            </a:r>
            <a:r>
              <a:rPr lang="hr-HR" sz="3600" b="1" dirty="0" smtClean="0">
                <a:solidFill>
                  <a:schemeClr val="tx1"/>
                </a:solidFill>
              </a:rPr>
              <a:t>e? </a:t>
            </a:r>
          </a:p>
          <a:p>
            <a:pPr>
              <a:buFontTx/>
              <a:buChar char="-"/>
            </a:pPr>
            <a:r>
              <a:rPr lang="hr-HR" sz="3600" b="1" dirty="0" err="1" smtClean="0">
                <a:solidFill>
                  <a:schemeClr val="tx1"/>
                </a:solidFill>
              </a:rPr>
              <a:t>Augustovi</a:t>
            </a:r>
            <a:r>
              <a:rPr lang="hr-HR" sz="3600" b="1" dirty="0" smtClean="0">
                <a:solidFill>
                  <a:schemeClr val="tx1"/>
                </a:solidFill>
              </a:rPr>
              <a:t> nasljednici – </a:t>
            </a:r>
            <a:r>
              <a:rPr lang="hr-HR" sz="3600" b="1" i="1" dirty="0" err="1" smtClean="0">
                <a:solidFill>
                  <a:schemeClr val="tx1"/>
                </a:solidFill>
              </a:rPr>
              <a:t>Tiberije</a:t>
            </a:r>
            <a:r>
              <a:rPr lang="hr-HR" sz="3600" b="1" i="1" dirty="0" smtClean="0">
                <a:solidFill>
                  <a:schemeClr val="tx1"/>
                </a:solidFill>
              </a:rPr>
              <a:t>, </a:t>
            </a:r>
            <a:r>
              <a:rPr lang="hr-HR" sz="3600" b="1" i="1" dirty="0" err="1" smtClean="0">
                <a:solidFill>
                  <a:schemeClr val="tx1"/>
                </a:solidFill>
              </a:rPr>
              <a:t>Kaligula</a:t>
            </a:r>
            <a:r>
              <a:rPr lang="hr-HR" sz="3600" b="1" i="1" dirty="0" smtClean="0">
                <a:solidFill>
                  <a:schemeClr val="tx1"/>
                </a:solidFill>
              </a:rPr>
              <a:t>, Klaudije, Neron</a:t>
            </a:r>
            <a:endParaRPr lang="hr-HR" sz="3600" b="1" i="1" dirty="0">
              <a:solidFill>
                <a:schemeClr val="tx1"/>
              </a:solidFill>
            </a:endParaRPr>
          </a:p>
          <a:p>
            <a:endParaRPr lang="hr-H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1920" y="114300"/>
            <a:ext cx="120700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u="sng" dirty="0"/>
              <a:t>Gramatika</a:t>
            </a:r>
            <a:r>
              <a:rPr lang="hr-HR" sz="3200" b="1" dirty="0"/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200" b="1" dirty="0" smtClean="0">
                <a:solidFill>
                  <a:schemeClr val="accent6">
                    <a:lumMod val="50000"/>
                  </a:schemeClr>
                </a:solidFill>
              </a:rPr>
              <a:t>PACAPAINS</a:t>
            </a:r>
            <a:r>
              <a:rPr lang="hr-HR" sz="3200" b="1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smtClean="0"/>
              <a:t>1</a:t>
            </a:r>
            <a:r>
              <a:rPr lang="hr-HR" sz="2800" b="1" dirty="0"/>
              <a:t>. deklinacija muški </a:t>
            </a:r>
            <a:r>
              <a:rPr lang="hr-HR" sz="2800" b="1" dirty="0" smtClean="0"/>
              <a:t>rod - </a:t>
            </a:r>
            <a:r>
              <a:rPr lang="hr-HR" sz="2800" b="1" i="1" dirty="0" smtClean="0">
                <a:solidFill>
                  <a:srgbClr val="FF0000"/>
                </a:solidFill>
              </a:rPr>
              <a:t>p</a:t>
            </a:r>
            <a:r>
              <a:rPr lang="hr-HR" sz="2800" b="1" i="1" dirty="0" smtClean="0"/>
              <a:t>irata,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a</a:t>
            </a:r>
            <a:r>
              <a:rPr lang="hr-HR" sz="2800" b="1" i="1" dirty="0" err="1" smtClean="0"/>
              <a:t>gricola</a:t>
            </a:r>
            <a:r>
              <a:rPr lang="hr-HR" sz="2800" b="1" i="1" dirty="0" smtClean="0"/>
              <a:t>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c</a:t>
            </a:r>
            <a:r>
              <a:rPr lang="hr-HR" sz="2800" b="1" i="1" dirty="0" err="1" smtClean="0"/>
              <a:t>ollega</a:t>
            </a:r>
            <a:r>
              <a:rPr lang="hr-HR" sz="2800" b="1" i="1" dirty="0" smtClean="0"/>
              <a:t>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a</a:t>
            </a:r>
            <a:r>
              <a:rPr lang="hr-HR" sz="2800" b="1" i="1" dirty="0" err="1" smtClean="0"/>
              <a:t>uriga</a:t>
            </a:r>
            <a:r>
              <a:rPr lang="hr-HR" sz="2800" b="1" i="1" dirty="0" smtClean="0"/>
              <a:t>, </a:t>
            </a:r>
            <a:r>
              <a:rPr lang="hr-HR" sz="2800" b="1" i="1" dirty="0" smtClean="0">
                <a:solidFill>
                  <a:srgbClr val="FF0000"/>
                </a:solidFill>
              </a:rPr>
              <a:t>p</a:t>
            </a:r>
            <a:r>
              <a:rPr lang="hr-HR" sz="2800" b="1" i="1" dirty="0" smtClean="0"/>
              <a:t>oeta,  </a:t>
            </a:r>
            <a:r>
              <a:rPr lang="hr-HR" sz="2800" b="1" i="1" dirty="0" err="1">
                <a:solidFill>
                  <a:srgbClr val="FF0000"/>
                </a:solidFill>
              </a:rPr>
              <a:t>a</a:t>
            </a:r>
            <a:r>
              <a:rPr lang="hr-HR" sz="2800" b="1" i="1" dirty="0" err="1" smtClean="0"/>
              <a:t>thleta</a:t>
            </a:r>
            <a:r>
              <a:rPr lang="hr-HR" sz="2800" b="1" i="1" dirty="0" smtClean="0"/>
              <a:t>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i</a:t>
            </a:r>
            <a:r>
              <a:rPr lang="hr-HR" sz="2800" b="1" i="1" dirty="0" err="1" smtClean="0"/>
              <a:t>ncola</a:t>
            </a:r>
            <a:r>
              <a:rPr lang="hr-HR" sz="2800" b="1" i="1" dirty="0" smtClean="0"/>
              <a:t>, </a:t>
            </a:r>
            <a:r>
              <a:rPr lang="hr-HR" sz="2800" b="1" i="1" dirty="0" smtClean="0">
                <a:solidFill>
                  <a:srgbClr val="FF0000"/>
                </a:solidFill>
              </a:rPr>
              <a:t>n</a:t>
            </a:r>
            <a:r>
              <a:rPr lang="hr-HR" sz="2800" b="1" i="1" dirty="0" smtClean="0"/>
              <a:t>auta,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s</a:t>
            </a:r>
            <a:r>
              <a:rPr lang="hr-HR" sz="2800" b="1" i="1" dirty="0" err="1" smtClean="0"/>
              <a:t>criba</a:t>
            </a:r>
            <a:r>
              <a:rPr lang="hr-HR" sz="2800" b="1" i="1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200" b="1" dirty="0" smtClean="0">
                <a:solidFill>
                  <a:schemeClr val="accent6">
                    <a:lumMod val="50000"/>
                  </a:schemeClr>
                </a:solidFill>
              </a:rPr>
              <a:t>UNUS </a:t>
            </a:r>
            <a:r>
              <a:rPr lang="hr-HR" sz="3200" b="1" dirty="0">
                <a:solidFill>
                  <a:schemeClr val="accent6">
                    <a:lumMod val="50000"/>
                  </a:schemeClr>
                </a:solidFill>
              </a:rPr>
              <a:t>NAUTA </a:t>
            </a:r>
            <a:endParaRPr lang="hr-HR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smtClean="0"/>
              <a:t>zamjenički pridjevi –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u</a:t>
            </a:r>
            <a:r>
              <a:rPr lang="hr-HR" sz="2800" b="1" i="1" dirty="0" err="1" smtClean="0"/>
              <a:t>nus</a:t>
            </a:r>
            <a:r>
              <a:rPr lang="hr-HR" sz="2800" b="1" i="1" dirty="0" smtClean="0"/>
              <a:t>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n</a:t>
            </a:r>
            <a:r>
              <a:rPr lang="hr-HR" sz="2800" b="1" i="1" dirty="0" err="1" smtClean="0"/>
              <a:t>ullus</a:t>
            </a:r>
            <a:r>
              <a:rPr lang="hr-HR" sz="2800" b="1" i="1" dirty="0" smtClean="0"/>
              <a:t>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u</a:t>
            </a:r>
            <a:r>
              <a:rPr lang="hr-HR" sz="2800" b="1" i="1" dirty="0" err="1" smtClean="0"/>
              <a:t>llus</a:t>
            </a:r>
            <a:r>
              <a:rPr lang="hr-HR" sz="2800" b="1" i="1" dirty="0" smtClean="0"/>
              <a:t>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s</a:t>
            </a:r>
            <a:r>
              <a:rPr lang="hr-HR" sz="2800" b="1" i="1" dirty="0" err="1" smtClean="0"/>
              <a:t>olus</a:t>
            </a:r>
            <a:r>
              <a:rPr lang="hr-HR" sz="2800" b="1" i="1" dirty="0" smtClean="0"/>
              <a:t>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n</a:t>
            </a:r>
            <a:r>
              <a:rPr lang="hr-HR" sz="2800" b="1" i="1" dirty="0" err="1" smtClean="0"/>
              <a:t>euter</a:t>
            </a:r>
            <a:r>
              <a:rPr lang="hr-HR" sz="2800" b="1" i="1" dirty="0" smtClean="0"/>
              <a:t>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a</a:t>
            </a:r>
            <a:r>
              <a:rPr lang="hr-HR" sz="2800" b="1" i="1" dirty="0" err="1" smtClean="0"/>
              <a:t>lter</a:t>
            </a:r>
            <a:r>
              <a:rPr lang="hr-HR" sz="2800" b="1" i="1" dirty="0" smtClean="0"/>
              <a:t>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u</a:t>
            </a:r>
            <a:r>
              <a:rPr lang="hr-HR" sz="2800" b="1" i="1" dirty="0" err="1" smtClean="0"/>
              <a:t>terque</a:t>
            </a:r>
            <a:r>
              <a:rPr lang="hr-HR" sz="2800" b="1" i="1" dirty="0" smtClean="0"/>
              <a:t>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t</a:t>
            </a:r>
            <a:r>
              <a:rPr lang="hr-HR" sz="2800" b="1" i="1" dirty="0" err="1" smtClean="0"/>
              <a:t>otus</a:t>
            </a:r>
            <a:r>
              <a:rPr lang="hr-HR" sz="2800" b="1" i="1" dirty="0" smtClean="0"/>
              <a:t>,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a</a:t>
            </a:r>
            <a:r>
              <a:rPr lang="hr-HR" sz="2800" b="1" i="1" dirty="0" err="1" smtClean="0"/>
              <a:t>lius</a:t>
            </a:r>
            <a:endParaRPr lang="hr-HR" sz="2800" b="1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200" b="1" dirty="0">
                <a:solidFill>
                  <a:schemeClr val="accent6">
                    <a:lumMod val="50000"/>
                  </a:schemeClr>
                </a:solidFill>
              </a:rPr>
              <a:t>PUFF </a:t>
            </a:r>
            <a:r>
              <a:rPr lang="hr-HR" sz="3200" b="1" dirty="0" err="1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hr-HR" sz="3200" b="1" dirty="0" err="1" smtClean="0"/>
              <a:t>erbs</a:t>
            </a:r>
            <a:r>
              <a:rPr lang="hr-HR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smtClean="0"/>
              <a:t>deponentni glagoli + ablativ - </a:t>
            </a:r>
            <a:r>
              <a:rPr lang="hr-HR" sz="2800" b="1" i="1" dirty="0" err="1" smtClean="0">
                <a:solidFill>
                  <a:srgbClr val="FF0000"/>
                </a:solidFill>
              </a:rPr>
              <a:t>p</a:t>
            </a:r>
            <a:r>
              <a:rPr lang="hr-HR" sz="2800" b="1" i="1" dirty="0" err="1" smtClean="0"/>
              <a:t>otior</a:t>
            </a:r>
            <a:r>
              <a:rPr lang="hr-HR" sz="2800" b="1" i="1" dirty="0"/>
              <a:t>, </a:t>
            </a:r>
            <a:r>
              <a:rPr lang="hr-HR" sz="2800" b="1" i="1" dirty="0">
                <a:solidFill>
                  <a:srgbClr val="FF0000"/>
                </a:solidFill>
              </a:rPr>
              <a:t>u</a:t>
            </a:r>
            <a:r>
              <a:rPr lang="hr-HR" sz="2800" b="1" i="1" dirty="0"/>
              <a:t>tor, </a:t>
            </a:r>
            <a:r>
              <a:rPr lang="hr-HR" sz="2800" b="1" i="1" dirty="0" err="1">
                <a:solidFill>
                  <a:srgbClr val="FF0000"/>
                </a:solidFill>
              </a:rPr>
              <a:t>f</a:t>
            </a:r>
            <a:r>
              <a:rPr lang="hr-HR" sz="2800" b="1" i="1" dirty="0" err="1"/>
              <a:t>ruor</a:t>
            </a:r>
            <a:r>
              <a:rPr lang="hr-HR" sz="2800" b="1" i="1" dirty="0"/>
              <a:t>, </a:t>
            </a:r>
            <a:r>
              <a:rPr lang="hr-HR" sz="2800" b="1" i="1" dirty="0" err="1">
                <a:solidFill>
                  <a:srgbClr val="FF0000"/>
                </a:solidFill>
              </a:rPr>
              <a:t>f</a:t>
            </a:r>
            <a:r>
              <a:rPr lang="hr-HR" sz="2800" b="1" i="1" dirty="0" err="1"/>
              <a:t>ungor</a:t>
            </a:r>
            <a:r>
              <a:rPr lang="hr-HR" sz="2800" b="1" i="1" dirty="0"/>
              <a:t>, </a:t>
            </a:r>
            <a:r>
              <a:rPr lang="hr-HR" sz="2800" b="1" i="1" dirty="0" err="1">
                <a:solidFill>
                  <a:srgbClr val="FF0000"/>
                </a:solidFill>
              </a:rPr>
              <a:t>v</a:t>
            </a:r>
            <a:r>
              <a:rPr lang="hr-HR" sz="2800" b="1" i="1" dirty="0" err="1"/>
              <a:t>escor</a:t>
            </a:r>
            <a:r>
              <a:rPr lang="hr-HR" sz="2800" b="1" i="1" dirty="0"/>
              <a:t> </a:t>
            </a:r>
            <a:endParaRPr lang="hr-HR" sz="2800" b="1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200" b="1" dirty="0" smtClean="0">
                <a:solidFill>
                  <a:schemeClr val="accent6">
                    <a:lumMod val="50000"/>
                  </a:schemeClr>
                </a:solidFill>
              </a:rPr>
              <a:t>SID </a:t>
            </a:r>
            <a:r>
              <a:rPr lang="hr-HR" sz="3200" b="1" dirty="0">
                <a:solidFill>
                  <a:schemeClr val="accent6">
                    <a:lumMod val="50000"/>
                  </a:schemeClr>
                </a:solidFill>
              </a:rPr>
              <a:t>SPACE </a:t>
            </a:r>
            <a:endParaRPr lang="hr-HR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800" b="1" dirty="0" err="1" smtClean="0"/>
              <a:t>prijedlozi+ablativ</a:t>
            </a:r>
            <a:r>
              <a:rPr lang="hr-HR" sz="2800" b="1" dirty="0" smtClean="0"/>
              <a:t> - </a:t>
            </a:r>
            <a:r>
              <a:rPr lang="hr-HR" sz="2800" b="1" i="1" dirty="0" smtClean="0">
                <a:solidFill>
                  <a:srgbClr val="FF0000"/>
                </a:solidFill>
              </a:rPr>
              <a:t>s</a:t>
            </a:r>
            <a:r>
              <a:rPr lang="hr-HR" sz="2800" b="1" i="1" dirty="0" smtClean="0"/>
              <a:t>ub</a:t>
            </a:r>
            <a:r>
              <a:rPr lang="hr-HR" sz="2800" b="1" i="1" dirty="0"/>
              <a:t>, </a:t>
            </a:r>
            <a:r>
              <a:rPr lang="hr-HR" sz="2800" b="1" i="1" dirty="0" err="1">
                <a:solidFill>
                  <a:srgbClr val="FF0000"/>
                </a:solidFill>
              </a:rPr>
              <a:t>i</a:t>
            </a:r>
            <a:r>
              <a:rPr lang="hr-HR" sz="2800" b="1" i="1" dirty="0" err="1"/>
              <a:t>n</a:t>
            </a:r>
            <a:r>
              <a:rPr lang="hr-HR" sz="2800" b="1" i="1" dirty="0"/>
              <a:t>, </a:t>
            </a:r>
            <a:r>
              <a:rPr lang="hr-HR" sz="2800" b="1" i="1" dirty="0">
                <a:solidFill>
                  <a:srgbClr val="FF0000"/>
                </a:solidFill>
              </a:rPr>
              <a:t>d</a:t>
            </a:r>
            <a:r>
              <a:rPr lang="hr-HR" sz="2800" b="1" i="1" dirty="0"/>
              <a:t>e, </a:t>
            </a:r>
            <a:r>
              <a:rPr lang="hr-HR" sz="2800" b="1" i="1" dirty="0">
                <a:solidFill>
                  <a:srgbClr val="FF0000"/>
                </a:solidFill>
              </a:rPr>
              <a:t>s</a:t>
            </a:r>
            <a:r>
              <a:rPr lang="hr-HR" sz="2800" b="1" i="1" dirty="0"/>
              <a:t>ine, </a:t>
            </a:r>
            <a:r>
              <a:rPr lang="hr-HR" sz="2800" b="1" i="1" dirty="0">
                <a:solidFill>
                  <a:srgbClr val="FF0000"/>
                </a:solidFill>
              </a:rPr>
              <a:t>p</a:t>
            </a:r>
            <a:r>
              <a:rPr lang="hr-HR" sz="2800" b="1" i="1" dirty="0"/>
              <a:t>ro, </a:t>
            </a:r>
            <a:r>
              <a:rPr lang="hr-HR" sz="2800" b="1" i="1" dirty="0" err="1">
                <a:solidFill>
                  <a:srgbClr val="FF0000"/>
                </a:solidFill>
              </a:rPr>
              <a:t>a</a:t>
            </a:r>
            <a:r>
              <a:rPr lang="hr-HR" sz="2800" b="1" i="1" dirty="0" err="1"/>
              <a:t>b</a:t>
            </a:r>
            <a:r>
              <a:rPr lang="hr-HR" sz="2800" b="1" i="1" dirty="0"/>
              <a:t>, </a:t>
            </a:r>
            <a:r>
              <a:rPr lang="hr-HR" sz="2800" b="1" i="1" dirty="0" err="1">
                <a:solidFill>
                  <a:srgbClr val="FF0000"/>
                </a:solidFill>
              </a:rPr>
              <a:t>c</a:t>
            </a:r>
            <a:r>
              <a:rPr lang="hr-HR" sz="2800" b="1" i="1" dirty="0" err="1"/>
              <a:t>um</a:t>
            </a:r>
            <a:r>
              <a:rPr lang="hr-HR" sz="2800" b="1" i="1" dirty="0"/>
              <a:t>, </a:t>
            </a:r>
            <a:r>
              <a:rPr lang="hr-HR" sz="2800" b="1" i="1" dirty="0" smtClean="0">
                <a:solidFill>
                  <a:srgbClr val="FF0000"/>
                </a:solidFill>
              </a:rPr>
              <a:t>e</a:t>
            </a:r>
            <a:r>
              <a:rPr lang="hr-HR" sz="2800" b="1" i="1" dirty="0" smtClean="0"/>
              <a:t>x</a:t>
            </a:r>
            <a:r>
              <a:rPr lang="hr-HR" sz="2800" b="1" dirty="0" smtClean="0"/>
              <a:t> 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9269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" y="1"/>
            <a:ext cx="10690964" cy="1600200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Mentalne mape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400" y="1809750"/>
            <a:ext cx="5821893" cy="4051301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tx1"/>
                </a:solidFill>
              </a:rPr>
              <a:t>pomažu lakše učiti / povezivati gradivo – dobar način sistematiziranja glagolskih vremena/oblika, deklinacija, zamjenica, ponavljanja vrsta riječi i služba na početku rada u 1. razredu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19676" t="34513" r="46594" b="28700"/>
          <a:stretch/>
        </p:blipFill>
        <p:spPr bwMode="auto">
          <a:xfrm>
            <a:off x="5974292" y="279400"/>
            <a:ext cx="6116107" cy="657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15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19100" y="355601"/>
            <a:ext cx="110363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600" b="1" dirty="0" smtClean="0"/>
              <a:t>prednosti– stvaranje </a:t>
            </a:r>
            <a:r>
              <a:rPr lang="hr-HR" sz="3600" b="1" dirty="0"/>
              <a:t>asocijacija, bolje </a:t>
            </a:r>
            <a:r>
              <a:rPr lang="hr-HR" sz="3600" b="1" dirty="0" smtClean="0"/>
              <a:t>povezivanje gradiva, </a:t>
            </a:r>
            <a:r>
              <a:rPr lang="hr-HR" sz="3600" b="1" dirty="0"/>
              <a:t>razvijanje usmenog </a:t>
            </a:r>
            <a:r>
              <a:rPr lang="hr-HR" sz="3600" b="1" dirty="0" smtClean="0"/>
              <a:t>izražavanja</a:t>
            </a:r>
          </a:p>
          <a:p>
            <a:endParaRPr lang="hr-HR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600" b="1" dirty="0" smtClean="0"/>
              <a:t>izrada </a:t>
            </a:r>
            <a:r>
              <a:rPr lang="hr-HR" sz="3600" b="1" dirty="0"/>
              <a:t>putem weba / programa: </a:t>
            </a:r>
            <a:r>
              <a:rPr lang="hr-HR" sz="3600" b="1" dirty="0" err="1" smtClean="0"/>
              <a:t>Popplet</a:t>
            </a:r>
            <a:r>
              <a:rPr lang="hr-HR" sz="3600" b="1" dirty="0"/>
              <a:t>, </a:t>
            </a:r>
            <a:r>
              <a:rPr lang="hr-HR" sz="3600" b="1" dirty="0" err="1" smtClean="0">
                <a:solidFill>
                  <a:srgbClr val="FF0000"/>
                </a:solidFill>
              </a:rPr>
              <a:t>Freemind</a:t>
            </a:r>
            <a:r>
              <a:rPr lang="hr-HR" sz="3600" b="1" dirty="0"/>
              <a:t>, </a:t>
            </a:r>
            <a:r>
              <a:rPr lang="hr-HR" sz="3600" b="1" dirty="0" err="1" smtClean="0"/>
              <a:t>bubbleup</a:t>
            </a:r>
            <a:r>
              <a:rPr lang="hr-HR" sz="3600" b="1" dirty="0" smtClean="0"/>
              <a:t>, </a:t>
            </a:r>
            <a:r>
              <a:rPr lang="hr-HR" sz="3600" b="1" dirty="0" err="1" smtClean="0"/>
              <a:t>Text</a:t>
            </a:r>
            <a:r>
              <a:rPr lang="hr-HR" sz="3600" b="1" dirty="0" smtClean="0"/>
              <a:t> </a:t>
            </a:r>
            <a:r>
              <a:rPr lang="hr-HR" sz="3600" b="1" dirty="0"/>
              <a:t>to </a:t>
            </a:r>
            <a:r>
              <a:rPr lang="hr-HR" sz="3600" b="1" dirty="0" err="1" smtClean="0"/>
              <a:t>map</a:t>
            </a:r>
            <a:endParaRPr lang="hr-HR" sz="3600" b="1" dirty="0" smtClean="0"/>
          </a:p>
          <a:p>
            <a:endParaRPr lang="hr-HR" sz="3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600" b="1" dirty="0"/>
              <a:t>i</a:t>
            </a:r>
            <a:r>
              <a:rPr lang="hr-HR" sz="3600" b="1" dirty="0" smtClean="0"/>
              <a:t>zrada rukom</a:t>
            </a:r>
            <a:endParaRPr lang="hr-HR" sz="3600" b="1" dirty="0"/>
          </a:p>
          <a:p>
            <a:endParaRPr lang="hr-HR" sz="2800" b="1" dirty="0" smtClean="0"/>
          </a:p>
          <a:p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8659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3200"/>
            <a:ext cx="10185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2" descr="http://os-fvrancica-si.skole.hr/upload/os-fvrancica-si/images/static3/922/Image/RECENICNI_DIJELOV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071563"/>
            <a:ext cx="94011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/>
          <a:srcRect l="18638" t="19020" r="7435" b="24287"/>
          <a:stretch/>
        </p:blipFill>
        <p:spPr bwMode="auto">
          <a:xfrm>
            <a:off x="1206500" y="368300"/>
            <a:ext cx="9563100" cy="6210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75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3" y="406400"/>
            <a:ext cx="10917174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Bilo koji shematski prikazi gradiva su dobro došli!!</a:t>
            </a:r>
            <a:endParaRPr lang="hr-HR" sz="3600" b="1" dirty="0">
              <a:solidFill>
                <a:schemeClr val="tx1"/>
              </a:solidFill>
            </a:endParaRPr>
          </a:p>
        </p:txBody>
      </p:sp>
      <p:pic>
        <p:nvPicPr>
          <p:cNvPr id="16" name="Rezervirano mjesto sadržaja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056">
            <a:off x="6218977" y="866224"/>
            <a:ext cx="5973023" cy="5623475"/>
          </a:xfrm>
        </p:spPr>
      </p:pic>
    </p:spTree>
    <p:extLst>
      <p:ext uri="{BB962C8B-B14F-4D97-AF65-F5344CB8AC3E}">
        <p14:creationId xmlns:p14="http://schemas.microsoft.com/office/powerpoint/2010/main" val="489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96447" y="688425"/>
            <a:ext cx="9500151" cy="924475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Sadržaji: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460500"/>
            <a:ext cx="11391900" cy="4398299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tx1"/>
                </a:solidFill>
              </a:rPr>
              <a:t>Multimedijalni sadržaji – filmovi, pjesme, izreke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Igre – križaljke, kvizovi, vicevi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Mnemotehnike – vrste i primjeri za pojedine elemente gradiva</a:t>
            </a:r>
          </a:p>
          <a:p>
            <a:r>
              <a:rPr lang="hr-HR" sz="3200" b="1" dirty="0" smtClean="0">
                <a:solidFill>
                  <a:schemeClr val="tx1"/>
                </a:solidFill>
              </a:rPr>
              <a:t>Mentalne mape – što su, izrada, primjeri</a:t>
            </a:r>
          </a:p>
          <a:p>
            <a:endParaRPr lang="hr-H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8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696">
            <a:off x="254000" y="1079500"/>
            <a:ext cx="5719763" cy="554990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8134">
            <a:off x="6209811" y="1047150"/>
            <a:ext cx="5743004" cy="4513517"/>
          </a:xfrm>
        </p:spPr>
      </p:pic>
    </p:spTree>
    <p:extLst>
      <p:ext uri="{BB962C8B-B14F-4D97-AF65-F5344CB8AC3E}">
        <p14:creationId xmlns:p14="http://schemas.microsoft.com/office/powerpoint/2010/main" val="30729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230">
            <a:off x="-66627" y="811019"/>
            <a:ext cx="5756229" cy="5071163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491">
            <a:off x="5509187" y="565701"/>
            <a:ext cx="6457911" cy="5031453"/>
          </a:xfrm>
        </p:spPr>
      </p:pic>
    </p:spTree>
    <p:extLst>
      <p:ext uri="{BB962C8B-B14F-4D97-AF65-F5344CB8AC3E}">
        <p14:creationId xmlns:p14="http://schemas.microsoft.com/office/powerpoint/2010/main" val="29159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91525"/>
            <a:ext cx="9500151" cy="924475"/>
          </a:xfrm>
        </p:spPr>
        <p:txBody>
          <a:bodyPr/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Multimedijalni materijali</a:t>
            </a:r>
            <a:endParaRPr lang="hr-HR" sz="3600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193801"/>
            <a:ext cx="11569700" cy="4664998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Filmovi – </a:t>
            </a:r>
            <a:r>
              <a:rPr lang="hr-HR" sz="3600" b="1" dirty="0" err="1" smtClean="0">
                <a:solidFill>
                  <a:schemeClr val="tx1"/>
                </a:solidFill>
              </a:rPr>
              <a:t>kratkominutni</a:t>
            </a:r>
            <a:r>
              <a:rPr lang="hr-HR" sz="3600" b="1" dirty="0" smtClean="0">
                <a:solidFill>
                  <a:schemeClr val="tx1"/>
                </a:solidFill>
              </a:rPr>
              <a:t> filmovi s interneta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1"/>
                </a:solidFill>
              </a:rPr>
              <a:t>1.Keith </a:t>
            </a:r>
            <a:r>
              <a:rPr lang="hr-HR" sz="3600" b="1" dirty="0" err="1">
                <a:solidFill>
                  <a:schemeClr val="tx1"/>
                </a:solidFill>
              </a:rPr>
              <a:t>M</a:t>
            </a:r>
            <a:r>
              <a:rPr lang="hr-HR" sz="3600" b="1" dirty="0" err="1" smtClean="0">
                <a:solidFill>
                  <a:schemeClr val="tx1"/>
                </a:solidFill>
              </a:rPr>
              <a:t>assey</a:t>
            </a:r>
            <a:r>
              <a:rPr lang="hr-HR" sz="3600" b="1" dirty="0">
                <a:solidFill>
                  <a:schemeClr val="tx1"/>
                </a:solidFill>
              </a:rPr>
              <a:t> </a:t>
            </a:r>
            <a:r>
              <a:rPr lang="hr-HR" sz="3600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hr-HR" sz="3600" b="1" dirty="0" smtClean="0">
                <a:solidFill>
                  <a:schemeClr val="tx1"/>
                </a:solidFill>
                <a:hlinkClick r:id="rId2"/>
              </a:rPr>
              <a:t>www.keithmassey.com/latin.html</a:t>
            </a:r>
            <a:r>
              <a:rPr lang="hr-HR" sz="3600" b="1" dirty="0" smtClean="0">
                <a:solidFill>
                  <a:schemeClr val="tx1"/>
                </a:solidFill>
              </a:rPr>
              <a:t> - objašnjenja gramatike, pjesme 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1"/>
                </a:solidFill>
              </a:rPr>
              <a:t>2.Evan </a:t>
            </a:r>
            <a:r>
              <a:rPr lang="hr-HR" sz="3600" b="1" dirty="0" err="1">
                <a:solidFill>
                  <a:schemeClr val="tx1"/>
                </a:solidFill>
              </a:rPr>
              <a:t>der</a:t>
            </a:r>
            <a:r>
              <a:rPr lang="hr-HR" sz="3600" b="1" dirty="0">
                <a:solidFill>
                  <a:schemeClr val="tx1"/>
                </a:solidFill>
              </a:rPr>
              <a:t> </a:t>
            </a:r>
            <a:r>
              <a:rPr lang="hr-HR" sz="3600" b="1" dirty="0" err="1" smtClean="0">
                <a:solidFill>
                  <a:schemeClr val="tx1"/>
                </a:solidFill>
              </a:rPr>
              <a:t>Millner</a:t>
            </a:r>
            <a:r>
              <a:rPr lang="hr-HR" sz="3600" b="1" dirty="0">
                <a:solidFill>
                  <a:schemeClr val="tx1"/>
                </a:solidFill>
              </a:rPr>
              <a:t> </a:t>
            </a:r>
            <a:r>
              <a:rPr lang="hr-HR" sz="3600" b="1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</a:t>
            </a:r>
            <a:r>
              <a:rPr lang="hr-HR" sz="3600" b="1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sites.google.com/site/janualinguae/latin</a:t>
            </a:r>
            <a:r>
              <a:rPr lang="hr-HR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3600" b="1" dirty="0" smtClean="0">
                <a:solidFill>
                  <a:schemeClr val="tx1"/>
                </a:solidFill>
              </a:rPr>
              <a:t>–</a:t>
            </a:r>
            <a:r>
              <a:rPr lang="hr-HR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3600" b="1" dirty="0" smtClean="0">
                <a:solidFill>
                  <a:schemeClr val="tx1"/>
                </a:solidFill>
              </a:rPr>
              <a:t>objašnjenja gramatike, pjesme</a:t>
            </a:r>
            <a:endParaRPr lang="hr-H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59080" y="117693"/>
            <a:ext cx="115366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/>
              <a:t>3. o civilizaciji  - 8 minuta oprema </a:t>
            </a:r>
            <a:r>
              <a:rPr lang="hr-HR" sz="3600" b="1" smtClean="0"/>
              <a:t>rimskog vojnika </a:t>
            </a:r>
            <a:r>
              <a:rPr lang="hr-HR" sz="3600" b="1" dirty="0"/>
              <a:t>na engleskom jeziku – besplatno skinuto sa stranice </a:t>
            </a:r>
            <a:r>
              <a:rPr lang="hr-HR" sz="3600" b="1" dirty="0">
                <a:hlinkClick r:id="rId2"/>
              </a:rPr>
              <a:t>https://www.teacherspayteachers.com</a:t>
            </a:r>
            <a:r>
              <a:rPr lang="hr-HR" sz="3600" b="1" dirty="0"/>
              <a:t> </a:t>
            </a:r>
            <a:endParaRPr lang="hr-HR" sz="3600" b="1" dirty="0" smtClean="0"/>
          </a:p>
          <a:p>
            <a:endParaRPr lang="hr-HR" sz="3600" b="1" dirty="0"/>
          </a:p>
          <a:p>
            <a:r>
              <a:rPr lang="hr-HR" sz="3600" b="1" dirty="0"/>
              <a:t>4.o značaju latinskog jezika (6 minutni film </a:t>
            </a:r>
            <a:endParaRPr lang="hr-HR" sz="3600" b="1" dirty="0" smtClean="0"/>
          </a:p>
          <a:p>
            <a:r>
              <a:rPr lang="hr-HR" sz="3600" b="1" dirty="0" smtClean="0"/>
              <a:t>HRT-a </a:t>
            </a:r>
            <a:r>
              <a:rPr lang="hr-HR" sz="3600" b="1" i="1" dirty="0"/>
              <a:t>Na vrh jezika</a:t>
            </a:r>
            <a:r>
              <a:rPr lang="hr-HR" sz="3600" b="1" dirty="0"/>
              <a:t>) </a:t>
            </a:r>
            <a:endParaRPr lang="hr-HR" sz="3600" b="1" dirty="0" smtClean="0"/>
          </a:p>
          <a:p>
            <a:endParaRPr lang="hr-HR" sz="3600" b="1" dirty="0"/>
          </a:p>
          <a:p>
            <a:r>
              <a:rPr lang="hr-HR" sz="3600" b="1" dirty="0" smtClean="0"/>
              <a:t>* </a:t>
            </a:r>
            <a:r>
              <a:rPr lang="hr-HR" sz="3200" b="1" dirty="0"/>
              <a:t>pripremiti aktivnost – zadati zadatak prije gledanja ili nakon gledanja (radni listić s pitanjima-brzo rješenje ili zadati referat na temu za sljedeći sat)</a:t>
            </a:r>
          </a:p>
        </p:txBody>
      </p:sp>
    </p:spTree>
    <p:extLst>
      <p:ext uri="{BB962C8B-B14F-4D97-AF65-F5344CB8AC3E}">
        <p14:creationId xmlns:p14="http://schemas.microsoft.com/office/powerpoint/2010/main" val="27023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1400" y="469901"/>
            <a:ext cx="9804673" cy="5388898"/>
          </a:xfrm>
        </p:spPr>
        <p:txBody>
          <a:bodyPr>
            <a:normAutofit fontScale="92500" lnSpcReduction="20000"/>
          </a:bodyPr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Pjesme: </a:t>
            </a:r>
          </a:p>
          <a:p>
            <a:r>
              <a:rPr lang="hr-HR" sz="3600" b="1" dirty="0" err="1" smtClean="0">
                <a:solidFill>
                  <a:schemeClr val="tx1"/>
                </a:solidFill>
              </a:rPr>
              <a:t>Keith</a:t>
            </a:r>
            <a:r>
              <a:rPr lang="hr-HR" sz="3600" b="1" dirty="0" smtClean="0">
                <a:solidFill>
                  <a:schemeClr val="tx1"/>
                </a:solidFill>
              </a:rPr>
              <a:t> </a:t>
            </a:r>
            <a:r>
              <a:rPr lang="hr-HR" sz="3600" b="1" dirty="0" err="1">
                <a:solidFill>
                  <a:schemeClr val="tx1"/>
                </a:solidFill>
              </a:rPr>
              <a:t>M</a:t>
            </a:r>
            <a:r>
              <a:rPr lang="hr-HR" sz="3600" b="1" dirty="0" err="1" smtClean="0">
                <a:solidFill>
                  <a:schemeClr val="tx1"/>
                </a:solidFill>
              </a:rPr>
              <a:t>assey</a:t>
            </a:r>
            <a:r>
              <a:rPr lang="hr-HR" sz="3600" b="1" dirty="0" smtClean="0">
                <a:solidFill>
                  <a:schemeClr val="tx1"/>
                </a:solidFill>
              </a:rPr>
              <a:t> (</a:t>
            </a:r>
            <a:r>
              <a:rPr lang="hr-HR" sz="3600" b="1" dirty="0" err="1" smtClean="0">
                <a:solidFill>
                  <a:schemeClr val="tx1"/>
                </a:solidFill>
              </a:rPr>
              <a:t>Katul</a:t>
            </a:r>
            <a:r>
              <a:rPr lang="hr-HR" sz="3600" b="1" dirty="0" smtClean="0">
                <a:solidFill>
                  <a:schemeClr val="tx1"/>
                </a:solidFill>
              </a:rPr>
              <a:t>, Beatles, </a:t>
            </a:r>
            <a:r>
              <a:rPr lang="hr-HR" sz="3600" b="1" dirty="0" err="1" smtClean="0">
                <a:solidFill>
                  <a:schemeClr val="tx1"/>
                </a:solidFill>
              </a:rPr>
              <a:t>Jingle</a:t>
            </a:r>
            <a:r>
              <a:rPr lang="hr-HR" sz="3600" b="1" dirty="0" smtClean="0">
                <a:solidFill>
                  <a:schemeClr val="tx1"/>
                </a:solidFill>
              </a:rPr>
              <a:t> </a:t>
            </a:r>
            <a:r>
              <a:rPr lang="hr-HR" sz="3600" b="1" dirty="0" err="1" smtClean="0">
                <a:solidFill>
                  <a:schemeClr val="tx1"/>
                </a:solidFill>
              </a:rPr>
              <a:t>bells</a:t>
            </a:r>
            <a:r>
              <a:rPr lang="hr-HR" sz="3600" b="1" dirty="0" smtClean="0">
                <a:solidFill>
                  <a:schemeClr val="tx1"/>
                </a:solidFill>
              </a:rPr>
              <a:t>, pjesma iz crtanog film </a:t>
            </a:r>
            <a:r>
              <a:rPr lang="hr-HR" sz="3600" b="1" i="1" dirty="0" smtClean="0">
                <a:solidFill>
                  <a:schemeClr val="tx1"/>
                </a:solidFill>
              </a:rPr>
              <a:t>Snježno kraljevstvo</a:t>
            </a:r>
            <a:r>
              <a:rPr lang="hr-HR" sz="36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hr-HR" sz="3600" b="1" dirty="0" err="1">
                <a:solidFill>
                  <a:schemeClr val="tx1"/>
                </a:solidFill>
              </a:rPr>
              <a:t>E</a:t>
            </a:r>
            <a:r>
              <a:rPr lang="hr-HR" sz="3600" b="1" dirty="0" err="1" smtClean="0">
                <a:solidFill>
                  <a:schemeClr val="tx1"/>
                </a:solidFill>
              </a:rPr>
              <a:t>van</a:t>
            </a:r>
            <a:r>
              <a:rPr lang="hr-HR" sz="3600" b="1" dirty="0" smtClean="0">
                <a:solidFill>
                  <a:schemeClr val="tx1"/>
                </a:solidFill>
              </a:rPr>
              <a:t> </a:t>
            </a:r>
            <a:r>
              <a:rPr lang="hr-HR" sz="3600" b="1" dirty="0" err="1">
                <a:solidFill>
                  <a:schemeClr val="tx1"/>
                </a:solidFill>
              </a:rPr>
              <a:t>der</a:t>
            </a:r>
            <a:r>
              <a:rPr lang="hr-HR" sz="3600" b="1" dirty="0">
                <a:solidFill>
                  <a:schemeClr val="tx1"/>
                </a:solidFill>
              </a:rPr>
              <a:t> </a:t>
            </a:r>
            <a:r>
              <a:rPr lang="hr-HR" sz="3600" b="1" dirty="0" err="1" smtClean="0">
                <a:solidFill>
                  <a:schemeClr val="tx1"/>
                </a:solidFill>
              </a:rPr>
              <a:t>Millner</a:t>
            </a:r>
            <a:r>
              <a:rPr lang="hr-HR" sz="3600" b="1" dirty="0" smtClean="0">
                <a:solidFill>
                  <a:schemeClr val="tx1"/>
                </a:solidFill>
              </a:rPr>
              <a:t> (Old </a:t>
            </a:r>
            <a:r>
              <a:rPr lang="hr-HR" sz="3600" b="1" dirty="0" err="1" smtClean="0">
                <a:solidFill>
                  <a:schemeClr val="tx1"/>
                </a:solidFill>
              </a:rPr>
              <a:t>McDonald</a:t>
            </a:r>
            <a:r>
              <a:rPr lang="hr-HR" sz="3600" b="1" dirty="0" smtClean="0">
                <a:solidFill>
                  <a:schemeClr val="tx1"/>
                </a:solidFill>
              </a:rPr>
              <a:t>, srednjevjekovne pjesme, </a:t>
            </a:r>
            <a:r>
              <a:rPr lang="hr-HR" sz="3600" b="1" dirty="0" err="1" smtClean="0">
                <a:solidFill>
                  <a:schemeClr val="tx1"/>
                </a:solidFill>
              </a:rPr>
              <a:t>Hippopotamus</a:t>
            </a:r>
            <a:r>
              <a:rPr lang="hr-HR" sz="3600" b="1" dirty="0" smtClean="0">
                <a:solidFill>
                  <a:schemeClr val="tx1"/>
                </a:solidFill>
              </a:rPr>
              <a:t> song)</a:t>
            </a:r>
          </a:p>
          <a:p>
            <a:pPr marL="0" indent="0">
              <a:buNone/>
            </a:pPr>
            <a:r>
              <a:rPr lang="hr-HR" sz="3600" b="1" dirty="0">
                <a:solidFill>
                  <a:schemeClr val="tx1"/>
                </a:solidFill>
              </a:rPr>
              <a:t>*</a:t>
            </a:r>
            <a:r>
              <a:rPr lang="hr-HR" sz="3600" b="1" dirty="0" smtClean="0">
                <a:solidFill>
                  <a:schemeClr val="tx1"/>
                </a:solidFill>
              </a:rPr>
              <a:t>prigodne </a:t>
            </a:r>
            <a:r>
              <a:rPr lang="hr-HR" sz="3600" b="1" dirty="0">
                <a:solidFill>
                  <a:schemeClr val="tx1"/>
                </a:solidFill>
              </a:rPr>
              <a:t>(Božić, Uskrs, Valentinovo)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1"/>
                </a:solidFill>
              </a:rPr>
              <a:t>*pripremiti </a:t>
            </a:r>
            <a:r>
              <a:rPr lang="hr-HR" sz="3600" b="1" dirty="0">
                <a:solidFill>
                  <a:schemeClr val="tx1"/>
                </a:solidFill>
              </a:rPr>
              <a:t>radni listić (riječi pjesama s praznim mjestima koje treba nadopuniti)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63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838200" y="190500"/>
            <a:ext cx="10607040" cy="5668963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Izreke – </a:t>
            </a:r>
            <a:r>
              <a:rPr lang="hr-HR" sz="4000" b="1" dirty="0" err="1">
                <a:solidFill>
                  <a:schemeClr val="tx1"/>
                </a:solidFill>
              </a:rPr>
              <a:t>bestiaria</a:t>
            </a:r>
            <a:r>
              <a:rPr lang="hr-HR" sz="4000" b="1" dirty="0">
                <a:solidFill>
                  <a:schemeClr val="tx1"/>
                </a:solidFill>
              </a:rPr>
              <a:t> blog – zadati izreku s vizualnim prikazom i pokušati je prevesti i </a:t>
            </a:r>
            <a:r>
              <a:rPr lang="hr-HR" sz="4000" b="1" dirty="0" smtClean="0">
                <a:solidFill>
                  <a:schemeClr val="tx1"/>
                </a:solidFill>
              </a:rPr>
              <a:t>komentirati</a:t>
            </a:r>
          </a:p>
          <a:p>
            <a:pPr marL="0" indent="0">
              <a:buNone/>
            </a:pPr>
            <a:r>
              <a:rPr lang="hr-HR" sz="4000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hr-HR" sz="4000" b="1" dirty="0" smtClean="0">
                <a:solidFill>
                  <a:schemeClr val="tx1"/>
                </a:solidFill>
                <a:hlinkClick r:id="rId2"/>
              </a:rPr>
              <a:t>bestlatin.blogspot.com</a:t>
            </a:r>
            <a:endParaRPr lang="hr-HR" sz="4000" b="1" dirty="0" smtClean="0">
              <a:solidFill>
                <a:schemeClr val="tx1"/>
              </a:solidFill>
            </a:endParaRPr>
          </a:p>
          <a:p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81"/>
            <a:ext cx="5510423" cy="6013419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412782"/>
            <a:ext cx="6131388" cy="6013418"/>
          </a:xfrm>
        </p:spPr>
      </p:pic>
    </p:spTree>
    <p:extLst>
      <p:ext uri="{BB962C8B-B14F-4D97-AF65-F5344CB8AC3E}">
        <p14:creationId xmlns:p14="http://schemas.microsoft.com/office/powerpoint/2010/main" val="23507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304801"/>
            <a:ext cx="10364451" cy="1079499"/>
          </a:xfrm>
        </p:spPr>
        <p:txBody>
          <a:bodyPr/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Igre</a:t>
            </a:r>
            <a:endParaRPr lang="hr-HR" sz="3600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3100" y="1206500"/>
            <a:ext cx="10604500" cy="5422900"/>
          </a:xfrm>
        </p:spPr>
        <p:txBody>
          <a:bodyPr>
            <a:normAutofit lnSpcReduction="10000"/>
          </a:bodyPr>
          <a:lstStyle/>
          <a:p>
            <a:r>
              <a:rPr lang="hr-HR" sz="3600" b="1" u="sng" dirty="0" smtClean="0">
                <a:solidFill>
                  <a:schemeClr val="tx1"/>
                </a:solidFill>
              </a:rPr>
              <a:t>Križaljke</a:t>
            </a:r>
            <a:r>
              <a:rPr lang="hr-HR" sz="3600" b="1" dirty="0" smtClean="0">
                <a:solidFill>
                  <a:schemeClr val="tx1"/>
                </a:solidFill>
              </a:rPr>
              <a:t> (</a:t>
            </a:r>
            <a:r>
              <a:rPr lang="hr-HR" sz="3600" b="1" dirty="0" err="1" smtClean="0">
                <a:solidFill>
                  <a:schemeClr val="tx1"/>
                </a:solidFill>
              </a:rPr>
              <a:t>Eclipse</a:t>
            </a:r>
            <a:r>
              <a:rPr lang="hr-HR" sz="3600" b="1" dirty="0" smtClean="0">
                <a:solidFill>
                  <a:schemeClr val="tx1"/>
                </a:solidFill>
              </a:rPr>
              <a:t> </a:t>
            </a:r>
            <a:r>
              <a:rPr lang="hr-HR" sz="3600" b="1" dirty="0" err="1" smtClean="0">
                <a:solidFill>
                  <a:schemeClr val="tx1"/>
                </a:solidFill>
              </a:rPr>
              <a:t>crossword</a:t>
            </a:r>
            <a:r>
              <a:rPr lang="hr-HR" sz="3600" b="1" dirty="0" smtClean="0">
                <a:solidFill>
                  <a:schemeClr val="tx1"/>
                </a:solidFill>
              </a:rPr>
              <a:t> – program)</a:t>
            </a:r>
          </a:p>
          <a:p>
            <a:pPr marL="0" indent="0">
              <a:buNone/>
            </a:pPr>
            <a:r>
              <a:rPr lang="hr-HR" sz="3600" b="1" dirty="0">
                <a:solidFill>
                  <a:schemeClr val="tx1"/>
                </a:solidFill>
              </a:rPr>
              <a:t>*</a:t>
            </a:r>
            <a:r>
              <a:rPr lang="hr-HR" sz="3600" b="1" dirty="0" smtClean="0">
                <a:solidFill>
                  <a:schemeClr val="tx1"/>
                </a:solidFill>
              </a:rPr>
              <a:t>najbolje je napraviti po gradivu koje se obrađuje (vokabular iz teksta za zadaću, oblici nepravilnih glagola, civilizacijski sadržaji-Eneja) 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1"/>
                </a:solidFill>
              </a:rPr>
              <a:t>*rad u paru ili grupi kao način ponavljanja gradiva obrađenog na satu ili priprema za ispitivanje</a:t>
            </a:r>
          </a:p>
          <a:p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Proljeće</Template>
  <TotalTime>263</TotalTime>
  <Words>727</Words>
  <Application>Microsoft Office PowerPoint</Application>
  <PresentationFormat>Široki zaslon</PresentationFormat>
  <Paragraphs>104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Spring</vt:lpstr>
      <vt:lpstr>Kako motivirati  nemotivirane učenike? </vt:lpstr>
      <vt:lpstr>Cilj:</vt:lpstr>
      <vt:lpstr>Sadržaji:</vt:lpstr>
      <vt:lpstr>Multimedijalni materijali</vt:lpstr>
      <vt:lpstr>PowerPoint prezentacija</vt:lpstr>
      <vt:lpstr>PowerPoint prezentacija</vt:lpstr>
      <vt:lpstr>PowerPoint prezentacija</vt:lpstr>
      <vt:lpstr>PowerPoint prezentacija</vt:lpstr>
      <vt:lpstr>Igre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Mnemotehnike</vt:lpstr>
      <vt:lpstr>PowerPoint prezentacija</vt:lpstr>
      <vt:lpstr>PowerPoint prezentacija</vt:lpstr>
      <vt:lpstr>Mentalne mape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Kratkominutne aktivnosti za učenike</dc:title>
  <dc:creator>Barbara</dc:creator>
  <cp:lastModifiedBy>Windows korisnik</cp:lastModifiedBy>
  <cp:revision>37</cp:revision>
  <dcterms:created xsi:type="dcterms:W3CDTF">2014-04-21T15:34:24Z</dcterms:created>
  <dcterms:modified xsi:type="dcterms:W3CDTF">2018-05-07T18:06:10Z</dcterms:modified>
</cp:coreProperties>
</file>